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27B39-BB2C-4098-822E-D96B7918ECA2}" v="6" dt="2022-12-31T18:33:39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61" autoAdjust="0"/>
  </p:normalViewPr>
  <p:slideViewPr>
    <p:cSldViewPr snapToGrid="0">
      <p:cViewPr>
        <p:scale>
          <a:sx n="62" d="100"/>
          <a:sy n="62" d="100"/>
        </p:scale>
        <p:origin x="82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1DF9A-9C79-4B4B-A2A2-A34DFD96593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6B85C-9218-42A6-9936-BFFF714399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0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789CE-836E-B042-843F-5605E41F50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789CE-836E-B042-843F-5605E41F50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80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77564-75DC-34B2-FC50-571585B2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ACD12-0484-9E25-3CCC-0286A7F03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CF057-5037-3A50-8B4D-BC60354C7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1A8A1-7E55-2750-B260-C57925F3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0499F-A919-F302-6E43-282AFD56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B5FA9-F7C8-2A8E-B24C-0CA0C42D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CC57A-2DAD-FD0B-784D-6B8376B52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B2029-82A4-17AD-E34E-8CAB5283C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3E4B0-C049-F33D-37D5-1E0A37A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E459A-5789-E87A-04F8-16F43B83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8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85453E-3329-61B5-7DA9-82B3536AA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C9596-546D-E302-E0FE-A388E977B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D5367-9E95-C3BC-A441-A5F7E667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773D5-A476-3E44-8545-2578DFA62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FBE85-44B8-AED6-03F9-C74852B4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2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8E7E-A880-F9E6-12BB-8EEB91AD1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D33FD-8BD7-7C1D-1AF2-685B36F50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65B3C-5D3D-8D1F-77DE-E3209BCB7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B84AF-D268-39B4-4E35-B5B88B08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8E7AF-86F9-F0DE-145D-A5FA0D44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4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36BCF-A798-315D-1A0D-3C053AAB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7CFD1-D06E-7A01-0353-79DCA854C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3637-01FA-C754-DF6C-3924547E6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1E168-1FA7-E2A2-F728-FA122E58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01E9E-3905-DD99-1845-D8C58CE0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2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AC59-FA32-7F0F-39CA-821CE3D4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5FBA5-07D2-F967-72F8-16D0EEB5C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9459E-A3B0-C222-F295-E7FCE1D0E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4A6EE-1F06-C929-04C8-65AF7EB0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A2149-D285-166F-B6CD-397E2C6F1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FAD4F-F38C-35F0-3F4D-BC1A29C2C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9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CDDFE-D48B-02F9-B103-68DD76BF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1C4F3-C15F-4125-3245-AB0F59C33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B6137-C092-1A14-411F-3CECA9C25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D000BB-ED26-E8F2-419D-E6F5EF4BE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BC6DCF-E712-80B6-7855-C2E5B1DCA7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001657-6731-B6BA-7D9A-6B777763A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A2BB1-260C-765F-B5FE-5518B172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52DE19-2F50-D6AD-F3D2-A690073C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3A1B-F63E-74F0-78F9-EE360C280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D265EE-2DD3-497F-8248-54F7829E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E817A-CAB9-87FC-932D-C65E0C59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4BC5A-DD12-4C36-A2FD-65823B2A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4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340CB-E4FB-508A-A6A1-D768E601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FF07E8-9A32-C050-A857-49E5A616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666A2-88A5-B36B-7722-5F8E2B187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5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7B5F-F0EB-8088-2A6F-EDFD6ECC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7A59C-9A12-BA12-6AB0-34ECC1023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66D19-C2FA-57E4-8BA4-AFC6D0192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789F-3403-022A-B9B1-6E3FF099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BDA2D-02B9-F075-072A-14EBD4C25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69FD5-DBE1-C603-41FA-E02C3D9C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2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C1A8-47E3-0761-936A-4162CA20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ED2E3-A277-5304-480E-2B1C58E0B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AC3F16-F9CC-2984-39C2-567FA3261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F04D1-EC3A-D798-EC90-B498B10A4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E66A6-B733-D89A-D9A8-3C77E8EB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5D075-287F-600B-C520-6D45B2EC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9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912AC-A1A4-A6FE-523F-3439BBA60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7BFE4-D78A-91EA-9FB2-D345DA985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51FD1-893D-E6D1-84DE-42D9D8A79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571E7-5522-A33A-F232-D21B285CB9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AAC03-D094-27EE-6504-D95A30B19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2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575" y="127375"/>
            <a:ext cx="9822822" cy="282773"/>
          </a:xfrm>
        </p:spPr>
        <p:txBody>
          <a:bodyPr numCol="1">
            <a:normAutofit fontScale="90000"/>
          </a:bodyPr>
          <a:lstStyle/>
          <a:p>
            <a:r>
              <a:rPr lang="en-US" sz="20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Year Group Reception   Term Autumn 	Topic: You’ve got a friend in me!</a:t>
            </a:r>
            <a:r>
              <a:rPr lang="en-US" sz="1800" b="1" dirty="0">
                <a:solidFill>
                  <a:schemeClr val="tx1"/>
                </a:solidFill>
              </a:rPr>
              <a:t>	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328795"/>
              </p:ext>
            </p:extLst>
          </p:nvPr>
        </p:nvGraphicFramePr>
        <p:xfrm>
          <a:off x="82192" y="790047"/>
          <a:ext cx="3055754" cy="49814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55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9851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9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1498794"/>
                  </a:ext>
                </a:extLst>
              </a:tr>
              <a:tr h="1019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emotion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30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friendship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096467875"/>
                  </a:ext>
                </a:extLst>
              </a:tr>
              <a:tr h="35959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events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change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28838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kind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90395093"/>
                  </a:ext>
                </a:extLst>
              </a:tr>
              <a:tr h="3404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gentle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079908725"/>
                  </a:ext>
                </a:extLst>
              </a:tr>
              <a:tr h="27951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friend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96568044"/>
                  </a:ext>
                </a:extLst>
              </a:tr>
              <a:tr h="29569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similarities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210251106"/>
                  </a:ext>
                </a:extLst>
              </a:tr>
              <a:tr h="30147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differences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56436475"/>
                  </a:ext>
                </a:extLst>
              </a:tr>
              <a:tr h="36299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rights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4926961"/>
                  </a:ext>
                </a:extLst>
              </a:tr>
              <a:tr h="32961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       responsibilities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25225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latin typeface="+mn-lt"/>
                          <a:cs typeface="Arial" panose="020B0604020202020204" pitchFamily="34" charset="0"/>
                        </a:rPr>
                        <a:t>              turn taking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809350574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143000" y="397291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91213"/>
              </p:ext>
            </p:extLst>
          </p:nvPr>
        </p:nvGraphicFramePr>
        <p:xfrm>
          <a:off x="3273063" y="465139"/>
          <a:ext cx="5049720" cy="63909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4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5736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2000" dirty="0"/>
                        <a:t>Sticky Knowledge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 people are different to me.</a:t>
                      </a:r>
                      <a:endParaRPr lang="en-GB" sz="18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People feel different emotions. 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58885779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Family and friends are people who are important to me.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958970095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Different events have happened in the lives of my family and friends. 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487096537"/>
                  </a:ext>
                </a:extLst>
              </a:tr>
              <a:tr h="465727">
                <a:tc>
                  <a:txBody>
                    <a:bodyPr/>
                    <a:lstStyle/>
                    <a:p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Everybody has the right to learn and play safely and happily.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777">
                <a:tc>
                  <a:txBody>
                    <a:bodyPr/>
                    <a:lstStyle/>
                    <a:p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Different people in my family have different responsibilities. 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23051836"/>
                  </a:ext>
                </a:extLst>
              </a:tr>
              <a:tr h="465777">
                <a:tc>
                  <a:txBody>
                    <a:bodyPr/>
                    <a:lstStyle/>
                    <a:p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Sometime people fall out with each other. 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07111194"/>
                  </a:ext>
                </a:extLst>
              </a:tr>
              <a:tr h="399919">
                <a:tc>
                  <a:txBody>
                    <a:bodyPr/>
                    <a:lstStyle/>
                    <a:p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Unkind words can hurt people and can never be taken back.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42403151"/>
                  </a:ext>
                </a:extLst>
              </a:tr>
              <a:tr h="399919">
                <a:tc>
                  <a:txBody>
                    <a:bodyPr/>
                    <a:lstStyle/>
                    <a:p>
                      <a:r>
                        <a:rPr lang="en-US" altLang="en-GB" sz="1800" b="0" dirty="0">
                          <a:latin typeface="+mn-lt"/>
                          <a:cs typeface="Arial" panose="020B0604020202020204" pitchFamily="34" charset="0"/>
                        </a:rPr>
                        <a:t>Friendships can be mended in different ways. </a:t>
                      </a:r>
                      <a:endParaRPr lang="en-GB" altLang="en-GB" sz="1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998262853"/>
                  </a:ext>
                </a:extLst>
              </a:tr>
              <a:tr h="399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human face includes features, such as eyes, nose, mouth, ears and hair.</a:t>
                      </a:r>
                      <a:endParaRPr kumimoji="0" lang="en-GB" sz="1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617592700"/>
                  </a:ext>
                </a:extLst>
              </a:tr>
              <a:tr h="399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 are many different ways to create portraits of friends and family.</a:t>
                      </a:r>
                      <a:endParaRPr kumimoji="0" lang="en-GB" sz="1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6387840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074992"/>
              </p:ext>
            </p:extLst>
          </p:nvPr>
        </p:nvGraphicFramePr>
        <p:xfrm>
          <a:off x="8585519" y="682802"/>
          <a:ext cx="3423742" cy="33657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2374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</a:tblGrid>
              <a:tr h="4017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Key Questions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6657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What is a good friend?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64754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What thing make us feel different emotions?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853497"/>
                  </a:ext>
                </a:extLst>
              </a:tr>
              <a:tr h="373851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How can we control our emotions?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36657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How are we different?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64754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How do my friends, family and I change?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36657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What can I say to people to make them feel better?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298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1450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1603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AE32BF-65C3-4D61-A9E8-C4AB7FC4C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39" y="148363"/>
            <a:ext cx="614379" cy="6416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EFF1045-E7F0-44F6-B109-8B04DD481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1736" y="37315"/>
            <a:ext cx="615918" cy="64329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30E81F9-D3A9-9A6E-5108-F8064CD7ABF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82" r="4793" b="3406"/>
          <a:stretch/>
        </p:blipFill>
        <p:spPr>
          <a:xfrm>
            <a:off x="8400818" y="4048585"/>
            <a:ext cx="3651908" cy="26075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0382E44-20EB-A2B5-7008-3A5AC2746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5228" y="4981228"/>
            <a:ext cx="1250782" cy="154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376" y="80480"/>
            <a:ext cx="8591558" cy="269301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omic Sans MS" panose="030F0702030302020204" pitchFamily="66" charset="0"/>
              </a:rPr>
              <a:t>Year Group Reception    Term Autumn	Topic: You’ve Got a Friend in me!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34076"/>
              </p:ext>
            </p:extLst>
          </p:nvPr>
        </p:nvGraphicFramePr>
        <p:xfrm>
          <a:off x="406436" y="879396"/>
          <a:ext cx="2393878" cy="57515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93878">
                  <a:extLst>
                    <a:ext uri="{9D8B030D-6E8A-4147-A177-3AD203B41FA5}">
                      <a16:colId xmlns:a16="http://schemas.microsoft.com/office/drawing/2014/main" val="175432276"/>
                    </a:ext>
                  </a:extLst>
                </a:gridCol>
              </a:tblGrid>
              <a:tr h="400693">
                <a:tc>
                  <a:txBody>
                    <a:bodyPr/>
                    <a:lstStyle/>
                    <a:p>
                      <a:r>
                        <a:rPr lang="en-US" sz="1800" dirty="0"/>
                        <a:t>Previous Vocabulary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76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happy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876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sad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62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angry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621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scared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98736907"/>
                  </a:ext>
                </a:extLst>
              </a:tr>
              <a:tr h="307876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friend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42943627"/>
                  </a:ext>
                </a:extLst>
              </a:tr>
              <a:tr h="307876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family 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12927708"/>
                  </a:ext>
                </a:extLst>
              </a:tr>
              <a:tr h="307876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mummy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daddy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387419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sister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87419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brother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88395223"/>
                  </a:ext>
                </a:extLst>
              </a:tr>
              <a:tr h="435960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grandmother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80997075"/>
                  </a:ext>
                </a:extLst>
              </a:tr>
              <a:tr h="387419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grandfather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638149"/>
                  </a:ext>
                </a:extLst>
              </a:tr>
              <a:tr h="387419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+mn-lt"/>
                          <a:cs typeface="Arial" panose="020B0604020202020204" pitchFamily="34" charset="0"/>
                        </a:rPr>
                        <a:t>feelings</a:t>
                      </a:r>
                      <a:endParaRPr lang="en-GB" sz="2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804295298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14300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134904"/>
              </p:ext>
            </p:extLst>
          </p:nvPr>
        </p:nvGraphicFramePr>
        <p:xfrm>
          <a:off x="3293310" y="670064"/>
          <a:ext cx="3490846" cy="43594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90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136">
                <a:tc>
                  <a:txBody>
                    <a:bodyPr/>
                    <a:lstStyle/>
                    <a:p>
                      <a:pPr algn="ctr"/>
                      <a:r>
                        <a:rPr lang="en-GB" altLang="en-GB" dirty="0">
                          <a:latin typeface="+mn-lt"/>
                        </a:rPr>
                        <a:t>Prior Knowledge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25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We can all talk about our families. 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9286681"/>
                  </a:ext>
                </a:extLst>
              </a:tr>
              <a:tr h="47657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How are our families different?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700056"/>
                  </a:ext>
                </a:extLst>
              </a:tr>
              <a:tr h="47892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We all like different things.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79787"/>
                  </a:ext>
                </a:extLst>
              </a:tr>
              <a:tr h="47892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We need to use kind hands when we work and play.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7689977"/>
                  </a:ext>
                </a:extLst>
              </a:tr>
              <a:tr h="51340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I grow bigger as I get older.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84702"/>
                  </a:ext>
                </a:extLst>
              </a:tr>
              <a:tr h="59620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Different people in our community keep us safe.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572281"/>
                  </a:ext>
                </a:extLst>
              </a:tr>
              <a:tr h="387651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Different things make us happy and sad.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51395"/>
              </p:ext>
            </p:extLst>
          </p:nvPr>
        </p:nvGraphicFramePr>
        <p:xfrm>
          <a:off x="7407667" y="880639"/>
          <a:ext cx="4187302" cy="5215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8730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</a:tblGrid>
              <a:tr h="56625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Future Learning – 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46291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Know that families are founded on belonging, love and care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58625"/>
                  </a:ext>
                </a:extLst>
              </a:tr>
              <a:tr h="546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Know that physical contact can be used as a greeting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233234"/>
                  </a:ext>
                </a:extLst>
              </a:tr>
              <a:tr h="546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Know how to make a friend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327072"/>
                  </a:ext>
                </a:extLst>
              </a:tr>
              <a:tr h="546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Know who to ask for help in the school community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826812"/>
                  </a:ext>
                </a:extLst>
              </a:tr>
              <a:tr h="546291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Know that there are lots of different types of families 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743503"/>
                  </a:ext>
                </a:extLst>
              </a:tr>
              <a:tr h="546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Know the characteristics of healthy and safe friends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390811"/>
                  </a:ext>
                </a:extLst>
              </a:tr>
              <a:tr h="384145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Know about the different people in the school community and how they help</a:t>
                      </a:r>
                      <a:endParaRPr lang="en-US" sz="20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46581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298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1450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1603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5FB143-4745-47D9-A22C-1CA53B22F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09" y="80480"/>
            <a:ext cx="736581" cy="7693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45C6E3-8E91-4D27-8CCD-CBC1E1D6D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7118" y="0"/>
            <a:ext cx="736582" cy="7693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29F145-0BDD-B15F-2F73-6CF8A3269D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0978" y="5162283"/>
            <a:ext cx="1025653" cy="10256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6EBB479-C23A-8195-21DA-92515039AD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1507" y="5172031"/>
            <a:ext cx="1025653" cy="102565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CD6A13A-274B-AF19-D268-9232E1BE21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3173" y="5162282"/>
            <a:ext cx="1025653" cy="102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d039e8-fabd-4e33-8398-dccf6085985c" xsi:nil="true"/>
    <lcf76f155ced4ddcb4097134ff3c332f xmlns="6f9a0114-eb1f-4db8-b315-8423719ee6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F44021674D44EA4E9073290118926" ma:contentTypeVersion="20" ma:contentTypeDescription="Create a new document." ma:contentTypeScope="" ma:versionID="c7080921f6e01dceb8f7f2c61d2e9d6f">
  <xsd:schema xmlns:xsd="http://www.w3.org/2001/XMLSchema" xmlns:xs="http://www.w3.org/2001/XMLSchema" xmlns:p="http://schemas.microsoft.com/office/2006/metadata/properties" xmlns:ns2="6f9a0114-eb1f-4db8-b315-8423719ee631" xmlns:ns3="0cd039e8-fabd-4e33-8398-dccf6085985c" targetNamespace="http://schemas.microsoft.com/office/2006/metadata/properties" ma:root="true" ma:fieldsID="b1482d90a430ed144f4ab3f55f2d5dac" ns2:_="" ns3:_="">
    <xsd:import namespace="6f9a0114-eb1f-4db8-b315-8423719ee631"/>
    <xsd:import namespace="0cd039e8-fabd-4e33-8398-dccf60859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a0114-eb1f-4db8-b315-8423719ee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47da020-fcd9-40fa-9a41-56601c195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039e8-fabd-4e33-8398-dccf60859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10d52b6-9382-4bac-bde4-31a4af5cdab9}" ma:internalName="TaxCatchAll" ma:showField="CatchAllData" ma:web="0cd039e8-fabd-4e33-8398-dccf60859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8ABD7E-6B6E-46B3-8FD9-BF789FA004C3}">
  <ds:schemaRefs>
    <ds:schemaRef ds:uri="http://schemas.microsoft.com/office/2006/metadata/properties"/>
    <ds:schemaRef ds:uri="http://schemas.microsoft.com/office/infopath/2007/PartnerControls"/>
    <ds:schemaRef ds:uri="0cd039e8-fabd-4e33-8398-dccf6085985c"/>
    <ds:schemaRef ds:uri="6f9a0114-eb1f-4db8-b315-8423719ee631"/>
  </ds:schemaRefs>
</ds:datastoreItem>
</file>

<file path=customXml/itemProps2.xml><?xml version="1.0" encoding="utf-8"?>
<ds:datastoreItem xmlns:ds="http://schemas.openxmlformats.org/officeDocument/2006/customXml" ds:itemID="{57F21A49-ADC1-406D-ABB4-8CBC6C7728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4D0E97-30FA-48F1-A04D-38BF22F80D8C}"/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727</TotalTime>
  <Words>368</Words>
  <Application>Microsoft Office PowerPoint</Application>
  <PresentationFormat>Widescreen</PresentationFormat>
  <Paragraphs>67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Group Reception   Term Autumn  Topic: You’ve got a friend in me!  </vt:lpstr>
      <vt:lpstr>Year Group Reception    Term Autumn Topic: You’ve Got a Friend in 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Group Reception   Term Autumn  Topic: Autumn</dc:title>
  <dc:creator>Deborah Hayman</dc:creator>
  <cp:lastModifiedBy>Lisa Davies</cp:lastModifiedBy>
  <cp:revision>8</cp:revision>
  <dcterms:created xsi:type="dcterms:W3CDTF">2022-11-21T10:20:44Z</dcterms:created>
  <dcterms:modified xsi:type="dcterms:W3CDTF">2023-07-11T15:14:15Z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0x01010053BF44021674D44EA4E9073290118926</vt:lpwstr>
  </property>
</Properties>
</file>